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5" r:id="rId2"/>
    <p:sldId id="407" r:id="rId3"/>
    <p:sldId id="414" r:id="rId4"/>
    <p:sldId id="398" r:id="rId5"/>
    <p:sldId id="401" r:id="rId6"/>
    <p:sldId id="409" r:id="rId7"/>
    <p:sldId id="400" r:id="rId8"/>
    <p:sldId id="410" r:id="rId9"/>
    <p:sldId id="413" r:id="rId10"/>
    <p:sldId id="412" r:id="rId11"/>
    <p:sldId id="411" r:id="rId12"/>
    <p:sldId id="40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FF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37"/>
    <p:restoredTop sz="72721" autoAdjust="0"/>
  </p:normalViewPr>
  <p:slideViewPr>
    <p:cSldViewPr snapToGrid="0" snapToObjects="1">
      <p:cViewPr varScale="1">
        <p:scale>
          <a:sx n="113" d="100"/>
          <a:sy n="113" d="100"/>
        </p:scale>
        <p:origin x="32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0B4DE-4A0A-8E4B-810B-B3C789F4D926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F91CC-BD78-3B4B-8F42-16878687A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26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56A96F-5E23-864C-8B85-032DB80D3329}" type="slidenum">
              <a:rPr lang="en-US"/>
              <a:pPr/>
              <a:t>1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648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Briefly</a:t>
            </a:r>
            <a:r>
              <a:rPr lang="en-US" baseline="0" dirty="0"/>
              <a:t> define the different types of CT (we cover this in the lecture so no need to go into too much detail)</a:t>
            </a:r>
          </a:p>
          <a:p>
            <a:r>
              <a:rPr lang="en-US" baseline="0" dirty="0"/>
              <a:t>Those influenced more by outliers: mean and to a lesser extent the median</a:t>
            </a:r>
          </a:p>
          <a:p>
            <a:endParaRPr lang="en-US" dirty="0"/>
          </a:p>
          <a:p>
            <a:r>
              <a:rPr lang="en-US" dirty="0"/>
              <a:t>Skewed</a:t>
            </a:r>
            <a:r>
              <a:rPr lang="en-US" baseline="0" dirty="0"/>
              <a:t> distributions: </a:t>
            </a:r>
          </a:p>
          <a:p>
            <a:r>
              <a:rPr lang="en-US" baseline="0" dirty="0"/>
              <a:t>Negatively skewed: mean &lt; median &lt; mode</a:t>
            </a:r>
          </a:p>
          <a:p>
            <a:r>
              <a:rPr lang="en-US" baseline="0" dirty="0"/>
              <a:t>Positively skewed: mode &lt; median &lt; mean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F91CC-BD78-3B4B-8F42-16878687AE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95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Briefly</a:t>
            </a:r>
            <a:r>
              <a:rPr lang="en-US" baseline="0" dirty="0"/>
              <a:t> define the different types of CT (we cover this in the lecture so no need to go into too much detail)</a:t>
            </a:r>
          </a:p>
          <a:p>
            <a:r>
              <a:rPr lang="en-US" baseline="0" dirty="0"/>
              <a:t>Those influenced more by outliers: mean and to a lesser extent the median. Essentially the mean gets pulled into the tail of the distribution.</a:t>
            </a:r>
          </a:p>
          <a:p>
            <a:endParaRPr lang="en-US" baseline="0" dirty="0"/>
          </a:p>
          <a:p>
            <a:r>
              <a:rPr lang="en-US" baseline="0" dirty="0"/>
              <a:t>Example figures are given. In distributions with a bigger range (this one only goes from 1-15) you’re likely to see a bigger spacing between the three measures. That is, the mean will be a lot higher/smaller than the other two measures of CT</a:t>
            </a:r>
          </a:p>
          <a:p>
            <a:endParaRPr lang="en-US" dirty="0"/>
          </a:p>
          <a:p>
            <a:r>
              <a:rPr lang="en-US" dirty="0"/>
              <a:t>Skewed</a:t>
            </a:r>
            <a:r>
              <a:rPr lang="en-US" baseline="0" dirty="0"/>
              <a:t> distributions: </a:t>
            </a:r>
          </a:p>
          <a:p>
            <a:r>
              <a:rPr lang="en-US" baseline="0" dirty="0"/>
              <a:t>Negatively skewed: mean &lt; median &lt; mode</a:t>
            </a:r>
          </a:p>
          <a:p>
            <a:r>
              <a:rPr lang="en-US" baseline="0" dirty="0"/>
              <a:t>Positively skewed: mode &lt; median &lt; mean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F91CC-BD78-3B4B-8F42-16878687AE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95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F91CC-BD78-3B4B-8F42-16878687AE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9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40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72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20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94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3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04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5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40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8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6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6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2002"/>
            <a:ext cx="8229600" cy="4594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CAE0F-479B-7842-908E-A5FADFF893F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0A465-2BED-0848-B008-B5C91162BBF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67544" y="1406239"/>
            <a:ext cx="8229600" cy="0"/>
          </a:xfrm>
          <a:prstGeom prst="line">
            <a:avLst/>
          </a:prstGeom>
          <a:ln w="38100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74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4400" b="0" i="0" kern="1200">
          <a:solidFill>
            <a:schemeClr val="tx2"/>
          </a:solidFill>
          <a:latin typeface="Gill Sans Light"/>
          <a:ea typeface="+mj-ea"/>
          <a:cs typeface="Gill Sans Ligh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Gill Sans Light"/>
          <a:ea typeface="+mn-ea"/>
          <a:cs typeface="Gill Sans Light"/>
        </a:defRPr>
      </a:lvl1pPr>
      <a:lvl2pPr marL="742950" indent="-285750" algn="l" defTabSz="457200" rtl="0" eaLnBrk="1" latinLnBrk="0" hangingPunct="1">
        <a:spcBef>
          <a:spcPct val="20000"/>
        </a:spcBef>
        <a:buSzPct val="75000"/>
        <a:buFont typeface="Wingdings" charset="2"/>
        <a:buChar char="§"/>
        <a:defRPr sz="2600" b="0" i="0" kern="1200">
          <a:solidFill>
            <a:schemeClr val="tx1"/>
          </a:solidFill>
          <a:latin typeface="Gill Sans Light"/>
          <a:ea typeface="+mn-ea"/>
          <a:cs typeface="Gill Sans Light"/>
        </a:defRPr>
      </a:lvl2pPr>
      <a:lvl3pPr marL="1143000" indent="-228600" algn="l" defTabSz="457200" rtl="0" eaLnBrk="1" latinLnBrk="0" hangingPunct="1">
        <a:spcBef>
          <a:spcPct val="20000"/>
        </a:spcBef>
        <a:buSzPct val="50000"/>
        <a:buFont typeface="Wingdings" charset="2"/>
        <a:buChar char="§"/>
        <a:defRPr sz="2400" b="0" i="0" kern="1200">
          <a:solidFill>
            <a:schemeClr val="tx1"/>
          </a:solidFill>
          <a:latin typeface="Gill Sans Light"/>
          <a:ea typeface="+mn-ea"/>
          <a:cs typeface="Gill Sans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1031"/>
          <p:cNvSpPr>
            <a:spLocks noChangeArrowheads="1"/>
          </p:cNvSpPr>
          <p:nvPr/>
        </p:nvSpPr>
        <p:spPr bwMode="auto">
          <a:xfrm>
            <a:off x="0" y="4379913"/>
            <a:ext cx="914400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 eaLnBrk="1" hangingPunct="1">
              <a:spcBef>
                <a:spcPct val="20000"/>
              </a:spcBef>
            </a:pPr>
            <a:r>
              <a:rPr lang="en-GB" sz="3200">
                <a:solidFill>
                  <a:srgbClr val="000000"/>
                </a:solidFill>
                <a:latin typeface="Arial" pitchFamily="-108" charset="0"/>
              </a:rPr>
              <a:t>Hello again!</a:t>
            </a:r>
            <a:endParaRPr lang="en-GB" sz="3200" dirty="0">
              <a:solidFill>
                <a:srgbClr val="000000"/>
              </a:solidFill>
              <a:latin typeface="Arial" pitchFamily="-10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4F5576C-9893-164D-A2A2-239225546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8" y="1889760"/>
            <a:ext cx="9144000" cy="1143000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222268"/>
                </a:solidFill>
              </a:rPr>
              <a:t>PSYC 121, Week 2 </a:t>
            </a:r>
          </a:p>
        </p:txBody>
      </p:sp>
    </p:spTree>
    <p:extLst>
      <p:ext uri="{BB962C8B-B14F-4D97-AF65-F5344CB8AC3E}">
        <p14:creationId xmlns:p14="http://schemas.microsoft.com/office/powerpoint/2010/main" val="699659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479CA-A8AB-854D-838E-154850AD3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exercises and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1DFED-B415-0B47-986D-E90DA6A73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32002"/>
            <a:ext cx="8229600" cy="519741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Last week:</a:t>
            </a:r>
          </a:p>
          <a:p>
            <a:pPr lvl="1"/>
            <a:r>
              <a:rPr lang="en-US" dirty="0"/>
              <a:t>Rolling dice (why?)</a:t>
            </a:r>
          </a:p>
          <a:p>
            <a:pPr lvl="1"/>
            <a:r>
              <a:rPr lang="en-US" dirty="0"/>
              <a:t>Starting up RStudio</a:t>
            </a:r>
          </a:p>
          <a:p>
            <a:pPr lvl="1"/>
            <a:r>
              <a:rPr lang="en-US" dirty="0"/>
              <a:t>Teaching data survey</a:t>
            </a:r>
          </a:p>
          <a:p>
            <a:pPr lvl="1"/>
            <a:endParaRPr lang="en-US" dirty="0"/>
          </a:p>
          <a:p>
            <a:r>
              <a:rPr lang="en-US" dirty="0"/>
              <a:t>Support signposts</a:t>
            </a:r>
          </a:p>
          <a:p>
            <a:pPr lvl="1"/>
            <a:r>
              <a:rPr lang="en-US" dirty="0"/>
              <a:t>Video resources (within the lab handbook)</a:t>
            </a:r>
          </a:p>
          <a:p>
            <a:pPr lvl="1"/>
            <a:r>
              <a:rPr lang="en-US" dirty="0"/>
              <a:t>David Howell book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Prep</a:t>
            </a:r>
          </a:p>
          <a:p>
            <a:pPr lvl="1"/>
            <a:r>
              <a:rPr lang="en-US" dirty="0"/>
              <a:t>Complete lab prep (</a:t>
            </a:r>
            <a:r>
              <a:rPr lang="en-US" dirty="0" err="1"/>
              <a:t>learnr</a:t>
            </a:r>
            <a:r>
              <a:rPr lang="en-US" dirty="0"/>
              <a:t> tutorial) – should be available Monday p.m.</a:t>
            </a:r>
          </a:p>
          <a:p>
            <a:pPr>
              <a:spcAft>
                <a:spcPts val="200"/>
              </a:spcAft>
            </a:pPr>
            <a:endParaRPr lang="en-US" dirty="0"/>
          </a:p>
          <a:p>
            <a:pPr>
              <a:spcAft>
                <a:spcPts val="200"/>
              </a:spcAft>
            </a:pPr>
            <a:r>
              <a:rPr lang="en-US" dirty="0"/>
              <a:t>This week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Working with files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basic descriptive statistics in R</a:t>
            </a:r>
          </a:p>
          <a:p>
            <a:pPr lvl="1">
              <a:spcAft>
                <a:spcPts val="200"/>
              </a:spcAft>
            </a:pPr>
            <a:r>
              <a:rPr lang="en-US" dirty="0"/>
              <a:t>plots of distributions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102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3CD90-8A34-D3BC-6528-19F2B7445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Wisdom from a student who was in your shoes as a first year learning 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91220-2D4D-94B8-F359-A1B0D4EE6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/>
              <a:t>“</a:t>
            </a:r>
            <a:r>
              <a:rPr lang="en-GB" i="1" dirty="0"/>
              <a:t>I think my advice for r when starting out is to keep your files organised, save your scripts, and label all your chunks of code so that you start building a foundation of scripts you can dip in and out of when you are stuck”</a:t>
            </a:r>
          </a:p>
        </p:txBody>
      </p:sp>
    </p:spTree>
    <p:extLst>
      <p:ext uri="{BB962C8B-B14F-4D97-AF65-F5344CB8AC3E}">
        <p14:creationId xmlns:p14="http://schemas.microsoft.com/office/powerpoint/2010/main" val="936024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Measures of central tendency (CT)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6948"/>
            <a:ext cx="8229600" cy="485422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endParaRPr lang="en-US" sz="1000" dirty="0"/>
          </a:p>
          <a:p>
            <a:pPr>
              <a:spcAft>
                <a:spcPts val="200"/>
              </a:spcAft>
            </a:pPr>
            <a:r>
              <a:rPr lang="en-US" sz="2400" dirty="0"/>
              <a:t>mean, median, mode</a:t>
            </a:r>
          </a:p>
          <a:p>
            <a:pPr algn="ctr">
              <a:spcAft>
                <a:spcPts val="200"/>
              </a:spcAft>
            </a:pPr>
            <a:endParaRPr lang="en-US" sz="1000" dirty="0"/>
          </a:p>
          <a:p>
            <a:pPr>
              <a:spcAft>
                <a:spcPts val="200"/>
              </a:spcAft>
            </a:pPr>
            <a:r>
              <a:rPr lang="en-US" sz="2400" dirty="0"/>
              <a:t>some CT measures are influenced by outliers more than others</a:t>
            </a:r>
          </a:p>
          <a:p>
            <a:pPr>
              <a:spcAft>
                <a:spcPts val="200"/>
              </a:spcAft>
            </a:pPr>
            <a:r>
              <a:rPr lang="en-US" sz="2400" dirty="0"/>
              <a:t>in symmetrical distributions (i.e., normal) the 3 measures are all the same</a:t>
            </a:r>
          </a:p>
          <a:p>
            <a:pPr>
              <a:spcAft>
                <a:spcPts val="200"/>
              </a:spcAft>
            </a:pPr>
            <a:r>
              <a:rPr lang="en-US" sz="2400" dirty="0"/>
              <a:t>in skewed distributions, the 3 CTs are not the same but have a definite order</a:t>
            </a:r>
          </a:p>
          <a:p>
            <a:pPr lvl="1">
              <a:spcAft>
                <a:spcPts val="200"/>
              </a:spcAft>
            </a:pPr>
            <a:endParaRPr lang="en-US" sz="2400" dirty="0"/>
          </a:p>
          <a:p>
            <a:pPr>
              <a:spcAft>
                <a:spcPts val="200"/>
              </a:spcAft>
            </a:pPr>
            <a:endParaRPr lang="en-US" sz="2600" dirty="0"/>
          </a:p>
          <a:p>
            <a:pPr marL="0" indent="0">
              <a:spcAft>
                <a:spcPts val="200"/>
              </a:spcAft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1795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measures of central tendency (CT)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6948"/>
            <a:ext cx="8229600" cy="48542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457200" lvl="1" indent="0">
              <a:spcAft>
                <a:spcPts val="200"/>
              </a:spcAft>
              <a:buNone/>
            </a:pPr>
            <a:endParaRPr lang="en-US" sz="2400" dirty="0"/>
          </a:p>
          <a:p>
            <a:pPr>
              <a:spcAft>
                <a:spcPts val="200"/>
              </a:spcAft>
            </a:pPr>
            <a:endParaRPr lang="en-US" sz="2600" dirty="0"/>
          </a:p>
          <a:p>
            <a:pPr marL="0" indent="0">
              <a:spcAft>
                <a:spcPts val="200"/>
              </a:spcAft>
              <a:buNone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56" y="1456948"/>
            <a:ext cx="2930263" cy="26005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204" y="1456948"/>
            <a:ext cx="2725503" cy="26005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907" y="1456949"/>
            <a:ext cx="2763603" cy="260051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799253" y="1958168"/>
            <a:ext cx="0" cy="2452121"/>
          </a:xfrm>
          <a:prstGeom prst="line">
            <a:avLst/>
          </a:prstGeom>
          <a:ln w="12700" cmpd="sng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348908" y="1958168"/>
            <a:ext cx="0" cy="2939960"/>
          </a:xfrm>
          <a:prstGeom prst="line">
            <a:avLst/>
          </a:prstGeom>
          <a:ln w="12700" cmpd="sng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398853" y="1958168"/>
            <a:ext cx="0" cy="3528232"/>
          </a:xfrm>
          <a:prstGeom prst="line">
            <a:avLst/>
          </a:prstGeom>
          <a:ln w="12700" cmpd="sng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08673" y="1958168"/>
            <a:ext cx="0" cy="2452121"/>
          </a:xfrm>
          <a:prstGeom prst="line">
            <a:avLst/>
          </a:prstGeom>
          <a:ln w="12700" cmpd="sng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847441" y="1958168"/>
            <a:ext cx="0" cy="2452121"/>
          </a:xfrm>
          <a:prstGeom prst="line">
            <a:avLst/>
          </a:prstGeom>
          <a:ln w="12700" cmpd="sng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894985" y="1958168"/>
            <a:ext cx="0" cy="2939960"/>
          </a:xfrm>
          <a:prstGeom prst="line">
            <a:avLst/>
          </a:prstGeom>
          <a:ln w="12700" cmpd="sng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957072" y="1958168"/>
            <a:ext cx="0" cy="3528232"/>
          </a:xfrm>
          <a:prstGeom prst="line">
            <a:avLst/>
          </a:prstGeom>
          <a:ln w="12700" cmpd="sng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61911" y="4372133"/>
            <a:ext cx="8746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/>
                <a:cs typeface="Gill Sans Light"/>
              </a:rPr>
              <a:t>Mean</a:t>
            </a:r>
          </a:p>
          <a:p>
            <a:pPr algn="ctr"/>
            <a:r>
              <a:rPr lang="en-US" dirty="0">
                <a:latin typeface="Gill Sans Light"/>
                <a:cs typeface="Gill Sans Light"/>
              </a:rPr>
              <a:t>Mode</a:t>
            </a:r>
          </a:p>
          <a:p>
            <a:pPr algn="ctr"/>
            <a:r>
              <a:rPr lang="en-US" dirty="0">
                <a:latin typeface="Gill Sans Light"/>
                <a:cs typeface="Gill Sans Light"/>
              </a:rPr>
              <a:t>Median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31189" y="479242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/>
                <a:cs typeface="Gill Sans Light"/>
              </a:rPr>
              <a:t>Median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80613" y="4282363"/>
            <a:ext cx="718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/>
                <a:cs typeface="Gill Sans Light"/>
              </a:rPr>
              <a:t>Mode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54306" y="5403661"/>
            <a:ext cx="687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/>
                <a:cs typeface="Gill Sans Light"/>
              </a:rPr>
              <a:t>Mean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75770" y="4309203"/>
            <a:ext cx="687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/>
                <a:cs typeface="Gill Sans Light"/>
              </a:rPr>
              <a:t>Mean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63569" y="4770532"/>
            <a:ext cx="848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ill Sans Light"/>
                <a:cs typeface="Gill Sans Light"/>
              </a:rPr>
              <a:t>Median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67263" y="5394848"/>
            <a:ext cx="718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Gill Sans Light"/>
                <a:cs typeface="Gill Sans Light"/>
              </a:rPr>
              <a:t>Mode</a:t>
            </a:r>
          </a:p>
        </p:txBody>
      </p:sp>
    </p:spTree>
    <p:extLst>
      <p:ext uri="{BB962C8B-B14F-4D97-AF65-F5344CB8AC3E}">
        <p14:creationId xmlns:p14="http://schemas.microsoft.com/office/powerpoint/2010/main" val="4060038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8884-F670-9550-05B4-B32054D5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ideal data to more real data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1C464396-31EF-760D-A7D3-BB81972BC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13" y="1549399"/>
            <a:ext cx="7900987" cy="525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48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415589" cy="956201"/>
          </a:xfrm>
        </p:spPr>
        <p:txBody>
          <a:bodyPr>
            <a:normAutofit/>
          </a:bodyPr>
          <a:lstStyle/>
          <a:p>
            <a:r>
              <a:rPr lang="en-US" dirty="0"/>
              <a:t>L</a:t>
            </a:r>
            <a:r>
              <a:rPr lang="en-US"/>
              <a:t>ab </a:t>
            </a:r>
            <a:r>
              <a:rPr lang="en-US" dirty="0"/>
              <a:t>tasks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199" y="1481891"/>
            <a:ext cx="8415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200" dirty="0">
                <a:solidFill>
                  <a:srgbClr val="000000"/>
                </a:solidFill>
                <a:latin typeface="Gill Sans Light"/>
                <a:cs typeface="Gill Sans Light"/>
              </a:rPr>
              <a:t>Load in the specific week 2 teaching dataset from the “week_2.zip” file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200" dirty="0">
                <a:solidFill>
                  <a:srgbClr val="000000"/>
                </a:solidFill>
                <a:latin typeface="Gill Sans Light"/>
                <a:cs typeface="Gill Sans Light"/>
              </a:rPr>
              <a:t>Answer the </a:t>
            </a:r>
            <a:r>
              <a:rPr lang="en-US" sz="2200" dirty="0" err="1">
                <a:solidFill>
                  <a:srgbClr val="000000"/>
                </a:solidFill>
                <a:latin typeface="Gill Sans Light"/>
                <a:cs typeface="Gill Sans Light"/>
              </a:rPr>
              <a:t>labsheet</a:t>
            </a:r>
            <a:r>
              <a:rPr lang="en-US" sz="2200" dirty="0">
                <a:solidFill>
                  <a:srgbClr val="000000"/>
                </a:solidFill>
                <a:latin typeface="Gill Sans Light"/>
                <a:cs typeface="Gill Sans Light"/>
              </a:rPr>
              <a:t> questions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200" dirty="0">
                <a:solidFill>
                  <a:srgbClr val="000000"/>
                </a:solidFill>
                <a:latin typeface="Gill Sans Light"/>
                <a:cs typeface="Gill Sans Light"/>
              </a:rPr>
              <a:t>Check your answers if you are not sure</a:t>
            </a:r>
          </a:p>
          <a:p>
            <a:pPr marL="342900" indent="-342900">
              <a:spcAft>
                <a:spcPts val="1200"/>
              </a:spcAft>
              <a:buFont typeface="Wingdings" charset="2"/>
              <a:buChar char="§"/>
            </a:pPr>
            <a:endParaRPr lang="en-US" sz="1200" dirty="0">
              <a:solidFill>
                <a:srgbClr val="000000"/>
              </a:solidFill>
              <a:latin typeface="Gill Sans Light"/>
              <a:cs typeface="Gill Sans Light"/>
            </a:endParaRPr>
          </a:p>
          <a:p>
            <a:pPr marL="342900" indent="-342900">
              <a:spcAft>
                <a:spcPts val="1200"/>
              </a:spcAft>
              <a:buFont typeface="Wingdings" charset="2"/>
              <a:buChar char="§"/>
            </a:pPr>
            <a:endParaRPr lang="en-US" sz="1200" dirty="0">
              <a:solidFill>
                <a:srgbClr val="000000"/>
              </a:solidFill>
              <a:latin typeface="Gill Sans Light"/>
              <a:cs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449769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161FA-443C-48BE-A0AA-94E7D3364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274638"/>
            <a:ext cx="8615363" cy="956201"/>
          </a:xfrm>
        </p:spPr>
        <p:txBody>
          <a:bodyPr>
            <a:normAutofit fontScale="90000"/>
          </a:bodyPr>
          <a:lstStyle/>
          <a:p>
            <a:r>
              <a:rPr lang="en-GB" dirty="0"/>
              <a:t>Why spend time on graphs in PSYC121?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25753-74FA-2123-480A-082624E7B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60569"/>
            <a:ext cx="8229600" cy="4594161"/>
          </a:xfrm>
        </p:spPr>
        <p:txBody>
          <a:bodyPr/>
          <a:lstStyle/>
          <a:p>
            <a:r>
              <a:rPr lang="en-GB" dirty="0"/>
              <a:t>(A) Understanding variability (see analysis lecture)</a:t>
            </a:r>
          </a:p>
          <a:p>
            <a:r>
              <a:rPr lang="en-GB" dirty="0"/>
              <a:t>(B) So as to avoid ‘graph crimes’ …</a:t>
            </a:r>
          </a:p>
        </p:txBody>
      </p:sp>
    </p:spTree>
    <p:extLst>
      <p:ext uri="{BB962C8B-B14F-4D97-AF65-F5344CB8AC3E}">
        <p14:creationId xmlns:p14="http://schemas.microsoft.com/office/powerpoint/2010/main" val="2187762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4FC62-8CED-6FAD-1AF7-819DE17B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50981"/>
            <a:ext cx="8229600" cy="956201"/>
          </a:xfrm>
        </p:spPr>
        <p:txBody>
          <a:bodyPr>
            <a:normAutofit fontScale="90000"/>
          </a:bodyPr>
          <a:lstStyle/>
          <a:p>
            <a:r>
              <a:rPr lang="en-GB" dirty="0"/>
              <a:t>Exhibit A</a:t>
            </a:r>
            <a:br>
              <a:rPr lang="en-GB" dirty="0"/>
            </a:br>
            <a:r>
              <a:rPr lang="en-GB" dirty="0"/>
              <a:t>(</a:t>
            </a:r>
            <a:r>
              <a:rPr lang="en-GB" i="1" dirty="0"/>
              <a:t>The Times</a:t>
            </a:r>
            <a:r>
              <a:rPr lang="en-GB" dirty="0"/>
              <a:t>)</a:t>
            </a:r>
          </a:p>
        </p:txBody>
      </p:sp>
      <p:pic>
        <p:nvPicPr>
          <p:cNvPr id="4" name="Picture 3" descr="Text, chat or text message&#10;&#10;Description automatically generated">
            <a:extLst>
              <a:ext uri="{FF2B5EF4-FFF2-40B4-BE49-F238E27FC236}">
                <a16:creationId xmlns:a16="http://schemas.microsoft.com/office/drawing/2014/main" id="{54E59EB4-D4D3-E3DA-2729-048AD337F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142" y="0"/>
            <a:ext cx="5909858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27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801F0-FE61-94E6-1B16-AF8AFBA0A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160713"/>
            <a:ext cx="8229600" cy="956201"/>
          </a:xfrm>
        </p:spPr>
        <p:txBody>
          <a:bodyPr/>
          <a:lstStyle/>
          <a:p>
            <a:r>
              <a:rPr lang="en-GB" dirty="0"/>
              <a:t>Exhibit B</a:t>
            </a:r>
          </a:p>
        </p:txBody>
      </p:sp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6BF4BE66-E427-93B0-279B-DBB915F8F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227" y="0"/>
            <a:ext cx="64857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30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69D42-A4AF-F94E-26C5-86D877392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AB6F0-1F03-B8B1-9F16-B110CEFB9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31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59E2-01C6-7F4B-8844-D4BB6EB16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Task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135DF-A262-F445-A2DD-9206DF0CE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What is the mean weight guess among the PSYC121 students?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736 </a:t>
            </a:r>
            <a:r>
              <a:rPr lang="en-US" dirty="0" err="1">
                <a:solidFill>
                  <a:srgbClr val="C00000"/>
                </a:solidFill>
              </a:rPr>
              <a:t>lbs</a:t>
            </a:r>
            <a:r>
              <a:rPr lang="en-US" dirty="0">
                <a:solidFill>
                  <a:srgbClr val="C00000"/>
                </a:solidFill>
              </a:rPr>
              <a:t> (735.9681)</a:t>
            </a:r>
            <a:endParaRPr lang="en-GB" dirty="0">
              <a:solidFill>
                <a:srgbClr val="C00000"/>
              </a:solidFill>
            </a:endParaRPr>
          </a:p>
          <a:p>
            <a:pPr lvl="0"/>
            <a:r>
              <a:rPr lang="en-US" dirty="0"/>
              <a:t>What is the standard deviation of the guess?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440 (440.2) </a:t>
            </a:r>
            <a:r>
              <a:rPr lang="en-US" dirty="0" err="1">
                <a:solidFill>
                  <a:srgbClr val="C00000"/>
                </a:solidFill>
              </a:rPr>
              <a:t>lbs</a:t>
            </a:r>
            <a:endParaRPr lang="en-GB" dirty="0">
              <a:solidFill>
                <a:srgbClr val="C00000"/>
              </a:solidFill>
            </a:endParaRPr>
          </a:p>
          <a:p>
            <a:pPr lvl="0"/>
            <a:r>
              <a:rPr lang="en-US" dirty="0"/>
              <a:t>What is the median weight guess among PSYC121 students?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550 </a:t>
            </a:r>
            <a:r>
              <a:rPr lang="en-US" dirty="0" err="1">
                <a:solidFill>
                  <a:srgbClr val="C00000"/>
                </a:solidFill>
              </a:rPr>
              <a:t>lbs</a:t>
            </a:r>
            <a:endParaRPr lang="en-GB" dirty="0">
              <a:solidFill>
                <a:srgbClr val="C00000"/>
              </a:solidFill>
            </a:endParaRPr>
          </a:p>
          <a:p>
            <a:pPr lvl="0"/>
            <a:r>
              <a:rPr lang="en-US" dirty="0"/>
              <a:t>Which of these central tendency measures is the more accurate measure of the true cow weight?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Mean is more accurate than median (closer to actual weight)</a:t>
            </a:r>
            <a:endParaRPr lang="en-GB" dirty="0">
              <a:solidFill>
                <a:srgbClr val="C00000"/>
              </a:solidFill>
            </a:endParaRPr>
          </a:p>
          <a:p>
            <a:pPr lvl="0"/>
            <a:r>
              <a:rPr lang="en-US" dirty="0"/>
              <a:t>What is the mean weight guess (and standard deviation) for female respondents and non-female (male and non-binary) respondents?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M= 703 (</a:t>
            </a:r>
            <a:r>
              <a:rPr lang="en-US" dirty="0" err="1">
                <a:solidFill>
                  <a:srgbClr val="C00000"/>
                </a:solidFill>
              </a:rPr>
              <a:t>sd</a:t>
            </a:r>
            <a:r>
              <a:rPr lang="en-US" dirty="0">
                <a:solidFill>
                  <a:srgbClr val="C00000"/>
                </a:solidFill>
              </a:rPr>
              <a:t>=413) </a:t>
            </a:r>
            <a:r>
              <a:rPr lang="en-US" dirty="0" err="1">
                <a:solidFill>
                  <a:srgbClr val="C00000"/>
                </a:solidFill>
              </a:rPr>
              <a:t>lbs</a:t>
            </a:r>
            <a:r>
              <a:rPr lang="en-US" dirty="0">
                <a:solidFill>
                  <a:srgbClr val="C00000"/>
                </a:solidFill>
              </a:rPr>
              <a:t>,;for other group, 891 (</a:t>
            </a:r>
            <a:r>
              <a:rPr lang="en-US" dirty="0" err="1">
                <a:solidFill>
                  <a:srgbClr val="C00000"/>
                </a:solidFill>
              </a:rPr>
              <a:t>sd</a:t>
            </a:r>
            <a:r>
              <a:rPr lang="en-US">
                <a:solidFill>
                  <a:srgbClr val="C00000"/>
                </a:solidFill>
              </a:rPr>
              <a:t>=533) </a:t>
            </a:r>
            <a:r>
              <a:rPr lang="en-US" dirty="0" err="1">
                <a:solidFill>
                  <a:srgbClr val="C00000"/>
                </a:solidFill>
              </a:rPr>
              <a:t>lbs</a:t>
            </a:r>
            <a:endParaRPr lang="en-GB" dirty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807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10553</TotalTime>
  <Words>580</Words>
  <Application>Microsoft Office PowerPoint</Application>
  <PresentationFormat>On-screen Show (4:3)</PresentationFormat>
  <Paragraphs>83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Gill Sans Light</vt:lpstr>
      <vt:lpstr>Wingdings</vt:lpstr>
      <vt:lpstr>Office Theme</vt:lpstr>
      <vt:lpstr>PSYC 121, Week 2 </vt:lpstr>
      <vt:lpstr>Module exercises and activities</vt:lpstr>
      <vt:lpstr>Wisdom from a student who was in your shoes as a first year learning R</vt:lpstr>
      <vt:lpstr>Measures of central tendency (CT)</vt:lpstr>
      <vt:lpstr>measures of central tendency (CT)</vt:lpstr>
      <vt:lpstr>From ideal data to more real data</vt:lpstr>
      <vt:lpstr>Lab tasks</vt:lpstr>
      <vt:lpstr>Why spend time on graphs in PSYC121?</vt:lpstr>
      <vt:lpstr>Exhibit A (The Times)</vt:lpstr>
      <vt:lpstr>Exhibit B</vt:lpstr>
      <vt:lpstr>PowerPoint Presentation</vt:lpstr>
      <vt:lpstr>Task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Writing</dc:title>
  <dc:creator>Stacey Conchie</dc:creator>
  <cp:lastModifiedBy>Tom Beesley</cp:lastModifiedBy>
  <cp:revision>216</cp:revision>
  <dcterms:created xsi:type="dcterms:W3CDTF">2013-11-06T00:31:43Z</dcterms:created>
  <dcterms:modified xsi:type="dcterms:W3CDTF">2025-10-13T10:42:44Z</dcterms:modified>
</cp:coreProperties>
</file>